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 Elmhorst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go to drive folder and open the drawing "biomolecule concept map"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video link if needed: https://www.youtube.com/watch?v=IJ7xOSCEmZw</p:text>
  </p:cm>
  <p:cm authorId="0" idx="3">
    <p:pos x="6000" y="100"/>
    <p:text>(focus on bonds and energy)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see biomolecule lab station ppt on drive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0414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3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97225"/>
            <a:ext cx="45722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15775"/>
            <a:ext cx="5486399" cy="4183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372035" y="311039"/>
            <a:ext cx="8399999" cy="4440899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72035" y="4904401"/>
            <a:ext cx="8399999" cy="12066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630810"/>
            <a:ext cx="7772400" cy="378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5195894"/>
            <a:ext cx="7772400" cy="614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372035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25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657164" y="1550894"/>
            <a:ext cx="4114800" cy="51705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761353" y="1600200"/>
            <a:ext cx="3925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372035" y="1550894"/>
            <a:ext cx="8399999" cy="51705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372035" y="-120"/>
            <a:ext cx="8399999" cy="13998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72035" y="5702203"/>
            <a:ext cx="8399999" cy="86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72035" y="311039"/>
            <a:ext cx="8399999" cy="5158200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72035" y="314112"/>
            <a:ext cx="8399999" cy="6229800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IJ7xOSCEmZ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458975" y="576650"/>
            <a:ext cx="8214300" cy="587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/>
              <a:t>Content Objective: </a:t>
            </a:r>
            <a:r>
              <a:rPr lang="en-US" sz="1800"/>
              <a:t>Students will be able to explain why biomolecules are important to all living things and describe the structure and function of biomolecules.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/>
              <a:t>Language Objective: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/>
              <a:t>Students will discuss the 4 types of biomolecules with a partner and then write new vocabulary based on visual representations of the structures, notes will be recorded in their interactive notebooks.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/>
              <a:t>Key Vocabulary:</a:t>
            </a:r>
            <a:r>
              <a:rPr lang="en-US" sz="1800"/>
              <a:t>  Biomolecules, Carbohydrates, Lipids, Proteins, Nucleic Acids, monomer, polymer, bond, function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i="0" u="sng" strike="noStrike" cap="none" baseline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PROTEINS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u="sng">
                <a:solidFill>
                  <a:srgbClr val="000000"/>
                </a:solidFill>
              </a:rPr>
              <a:t>Functions: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proteins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rate of reactions and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regulate cell processes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are used to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 muscles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66666"/>
              <a:buFont typeface="Courier New"/>
              <a:buChar char="o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Others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substances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into or out of cells</a:t>
            </a:r>
            <a:r>
              <a:rPr lang="en-US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3075" y="4984850"/>
            <a:ext cx="23207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u="sng">
                <a:latin typeface="Cherry Cream Soda"/>
                <a:ea typeface="Cherry Cream Soda"/>
                <a:cs typeface="Cherry Cream Soda"/>
                <a:sym typeface="Cherry Cream Soda"/>
              </a:rPr>
              <a:t>Proteins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9150" y="1398900"/>
            <a:ext cx="7625699" cy="406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u="sng">
                <a:solidFill>
                  <a:srgbClr val="000000"/>
                </a:solidFill>
              </a:rPr>
              <a:t>Monomer:</a:t>
            </a:r>
            <a:r>
              <a:rPr lang="en-US" sz="3600" b="1">
                <a:solidFill>
                  <a:srgbClr val="000000"/>
                </a:solidFill>
              </a:rPr>
              <a:t> proteins are made of a chain of </a:t>
            </a:r>
            <a:r>
              <a:rPr lang="en-US" sz="3600" b="1" i="1" u="sng">
                <a:solidFill>
                  <a:srgbClr val="000000"/>
                </a:solidFill>
              </a:rPr>
              <a:t>amino acids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u="sng">
              <a:solidFill>
                <a:srgbClr val="000000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i="1" u="sng">
                <a:solidFill>
                  <a:srgbClr val="000000"/>
                </a:solidFill>
              </a:rPr>
              <a:t>Structure: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u="sng">
              <a:solidFill>
                <a:srgbClr val="000000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u="sng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>
              <a:solidFill>
                <a:srgbClr val="000000"/>
              </a:solidFill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800" y="2670400"/>
            <a:ext cx="3747149" cy="234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1159275" y="3475925"/>
            <a:ext cx="4031207" cy="3203874"/>
          </a:xfrm>
          <a:prstGeom prst="irregularSeal2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 b="1" u="sng"/>
              <a:t>Elements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200" b="1"/>
              <a:t>C H O 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Cherry Cream Soda"/>
                <a:ea typeface="Cherry Cream Soda"/>
                <a:cs typeface="Cherry Cream Soda"/>
                <a:sym typeface="Cherry Cream Soda"/>
              </a:rPr>
              <a:t>Examples of Proteins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Think about your food ad….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475" y="2286000"/>
            <a:ext cx="3629324" cy="272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751" y="2557025"/>
            <a:ext cx="3977174" cy="252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9775" y="4321625"/>
            <a:ext cx="3169750" cy="23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375" y="4993244"/>
            <a:ext cx="2562524" cy="170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0025" y="4321625"/>
            <a:ext cx="1550950" cy="237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i="0" strike="noStrike" cap="none" baseline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NUCLEIC ACIDS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b="1" u="sng">
                <a:solidFill>
                  <a:srgbClr val="000000"/>
                </a:solidFill>
              </a:rPr>
              <a:t>Function: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Nucleic acids </a:t>
            </a: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transmit hereditary or </a:t>
            </a: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</a:t>
            </a:r>
            <a:r>
              <a:rPr lang="en-US" sz="3200" u="sng">
                <a:solidFill>
                  <a:srgbClr val="000000"/>
                </a:solidFill>
              </a:rPr>
              <a:t>t</a:t>
            </a:r>
            <a:r>
              <a:rPr lang="en-US" sz="32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 information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200" b="1" u="sng">
                <a:solidFill>
                  <a:srgbClr val="000000"/>
                </a:solidFill>
              </a:rPr>
              <a:t>Examples: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kinds of nucleic acids:</a:t>
            </a:r>
          </a:p>
          <a:p>
            <a: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 – ribonucleic acid</a:t>
            </a:r>
          </a:p>
          <a:p>
            <a: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– deoxyribonucleic acid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9100" y="5031900"/>
            <a:ext cx="2841000" cy="18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u="sng">
                <a:latin typeface="Cherry Cream Soda"/>
                <a:ea typeface="Cherry Cream Soda"/>
                <a:cs typeface="Cherry Cream Soda"/>
                <a:sym typeface="Cherry Cream Soda"/>
              </a:rPr>
              <a:t>Nucleic Acids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59150" y="1398900"/>
            <a:ext cx="7625699" cy="406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u="sng">
                <a:solidFill>
                  <a:srgbClr val="000000"/>
                </a:solidFill>
              </a:rPr>
              <a:t>Monomer:</a:t>
            </a:r>
            <a:r>
              <a:rPr lang="en-US" sz="3600" b="1">
                <a:solidFill>
                  <a:srgbClr val="000000"/>
                </a:solidFill>
              </a:rPr>
              <a:t> nucleic acids are made of a chain of </a:t>
            </a:r>
            <a:r>
              <a:rPr lang="en-US" sz="3600" b="1" i="1" u="sng">
                <a:solidFill>
                  <a:srgbClr val="000000"/>
                </a:solidFill>
              </a:rPr>
              <a:t>nucleotides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i="1" u="sng">
                <a:solidFill>
                  <a:srgbClr val="000000"/>
                </a:solidFill>
              </a:rPr>
              <a:t>Structure: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u="sng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>
              <a:solidFill>
                <a:srgbClr val="000000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841525" y="3158200"/>
            <a:ext cx="4031207" cy="3203874"/>
          </a:xfrm>
          <a:prstGeom prst="irregularSeal2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 b="1" u="sng"/>
              <a:t>Elements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200" b="1"/>
              <a:t>C H O N P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425" y="3223150"/>
            <a:ext cx="4101800" cy="24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>
                <a:latin typeface="Cherry Cream Soda"/>
                <a:ea typeface="Cherry Cream Soda"/>
                <a:cs typeface="Cherry Cream Soda"/>
                <a:sym typeface="Cherry Cream Soda"/>
              </a:rPr>
              <a:t>Examples of Nucleic Acids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already in your body!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875" y="2414850"/>
            <a:ext cx="7029874" cy="415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-US" sz="2000" b="1">
                <a:solidFill>
                  <a:srgbClr val="000000"/>
                </a:solidFill>
              </a:rPr>
              <a:t>Based on what we have just reviewed- How does the structure relate to function in biomolecules?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>
            <a:hlinkClick r:id="rId3"/>
          </p:cNvPr>
          <p:cNvSpPr/>
          <p:nvPr/>
        </p:nvSpPr>
        <p:spPr>
          <a:xfrm>
            <a:off x="618625" y="141400"/>
            <a:ext cx="7906749" cy="55264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Can you…...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2965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500">
                <a:solidFill>
                  <a:srgbClr val="000000"/>
                </a:solidFill>
              </a:rPr>
              <a:t>1. Identify the monomers of each biomolecule.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500">
                <a:solidFill>
                  <a:srgbClr val="000000"/>
                </a:solidFill>
              </a:rPr>
              <a:t>2. Can you explain the function of each biomolecule?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500">
                <a:solidFill>
                  <a:srgbClr val="000000"/>
                </a:solidFill>
              </a:rPr>
              <a:t>3.  Explain why biomolecules are considered polymers.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685800" y="630810"/>
            <a:ext cx="7772400" cy="37893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/>
              <a:t>Next class = Biomolecule Lab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685800" y="5195894"/>
            <a:ext cx="7772400" cy="6140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Pre-lab: Copy data table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i="0" u="sng" strike="noStrike" cap="none" baseline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BIOMOLECULES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838200" y="1502400"/>
            <a:ext cx="7619999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groups of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r>
              <a:rPr lang="en-US" sz="3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compounds found in living things are carbohydrates, lipids, nucleic acids and proteins.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2895600" y="2971800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475" y="3481800"/>
            <a:ext cx="3579900" cy="27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706275" y="5117900"/>
            <a:ext cx="3992100" cy="7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b="1"/>
              <a:t>aka: Macromolecules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/>
              <a:t>“macro” = large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685800" y="630810"/>
            <a:ext cx="7772400" cy="37893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6000" b="1"/>
              <a:t>Concept Map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685800" y="5195894"/>
            <a:ext cx="7772400" cy="6140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fill in the blanks!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625" y="369924"/>
            <a:ext cx="5087175" cy="28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CARBOHYDRATES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63100" cy="49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u="sng">
                <a:solidFill>
                  <a:srgbClr val="000000"/>
                </a:solidFill>
              </a:rPr>
              <a:t>Function:</a:t>
            </a:r>
            <a:r>
              <a:rPr lang="en-US" sz="3600" b="1">
                <a:solidFill>
                  <a:srgbClr val="000000"/>
                </a:solidFill>
              </a:rPr>
              <a:t> 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Living things use carbohydrates as their main source of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-US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Plants and some animals use carbohydrates for structural purposes.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600" y="2146025"/>
            <a:ext cx="3251199" cy="35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sng" strike="noStrike" cap="none" baseline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CARBOHYDRATES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03900" y="1398900"/>
            <a:ext cx="7625699" cy="406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u="sng">
                <a:solidFill>
                  <a:srgbClr val="000000"/>
                </a:solidFill>
              </a:rPr>
              <a:t>Monomer:</a:t>
            </a:r>
            <a:r>
              <a:rPr lang="en-US" sz="3600" b="1">
                <a:solidFill>
                  <a:srgbClr val="000000"/>
                </a:solidFill>
              </a:rPr>
              <a:t> carbohydrates are made of </a:t>
            </a:r>
            <a:r>
              <a:rPr lang="en-US" sz="3600" b="1" i="1" u="sng">
                <a:solidFill>
                  <a:srgbClr val="000000"/>
                </a:solidFill>
              </a:rPr>
              <a:t>monosaccharides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600" b="1" i="1">
                <a:solidFill>
                  <a:srgbClr val="000000"/>
                </a:solidFill>
              </a:rPr>
              <a:t>“mono” = one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600" b="1" i="1">
                <a:solidFill>
                  <a:srgbClr val="000000"/>
                </a:solidFill>
              </a:rPr>
              <a:t>“saccharide” = sugar</a:t>
            </a:r>
          </a:p>
          <a:p>
            <a:pPr marL="182880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i="1">
                <a:solidFill>
                  <a:srgbClr val="000000"/>
                </a:solidFill>
              </a:rPr>
              <a:t>GLUCOSE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000000"/>
                </a:solidFill>
              </a:rPr>
              <a:t>Structure:</a:t>
            </a:r>
            <a:r>
              <a:rPr lang="en-US" sz="3600" b="1" i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675" y="3848675"/>
            <a:ext cx="3903250" cy="30093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1801525" y="4268325"/>
            <a:ext cx="3418739" cy="2589678"/>
          </a:xfrm>
          <a:prstGeom prst="irregularSeal2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200" b="1" u="sng"/>
              <a:t>Elements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200" b="1"/>
              <a:t>C H 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>
                <a:latin typeface="Cherry Cream Soda"/>
                <a:ea typeface="Cherry Cream Soda"/>
                <a:cs typeface="Cherry Cream Soda"/>
                <a:sym typeface="Cherry Cream Soda"/>
              </a:rPr>
              <a:t>Examples of Carbohydrates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Think about your food ad….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225" y="2274194"/>
            <a:ext cx="3361574" cy="252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74" y="2382223"/>
            <a:ext cx="3300700" cy="24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977" y="4380625"/>
            <a:ext cx="3136822" cy="241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1339637" y="4298725"/>
            <a:ext cx="209550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6000" i="0" u="none" strike="noStrike" cap="none" baseline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LIPIDS </a:t>
            </a:r>
            <a:r>
              <a:rPr lang="en-US" i="0" u="none" strike="noStrike" cap="none" baseline="0">
                <a:solidFill>
                  <a:schemeClr val="dk2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(fats)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u="sng">
                <a:solidFill>
                  <a:srgbClr val="000000"/>
                </a:solidFill>
              </a:rPr>
              <a:t>Functions: 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Lipids can be used to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 energy</a:t>
            </a:r>
            <a:r>
              <a:rPr lang="en-US" sz="3600" b="1">
                <a:solidFill>
                  <a:srgbClr val="000000"/>
                </a:solidFill>
              </a:rPr>
              <a:t> for later use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3600" b="1">
                <a:solidFill>
                  <a:srgbClr val="000000"/>
                </a:solidFill>
              </a:rPr>
              <a:t>Phospho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lipids are important parts of </a:t>
            </a:r>
            <a:r>
              <a:rPr lang="en-US" sz="3600" b="1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 membranes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875" y="4421300"/>
            <a:ext cx="2474999" cy="236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376" y="4542575"/>
            <a:ext cx="4039048" cy="23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u="sng">
                <a:latin typeface="Cherry Cream Soda"/>
                <a:ea typeface="Cherry Cream Soda"/>
                <a:cs typeface="Cherry Cream Soda"/>
                <a:sym typeface="Cherry Cream Soda"/>
              </a:rPr>
              <a:t>Lipids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775" y="1398900"/>
            <a:ext cx="7625699" cy="406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u="sng">
                <a:solidFill>
                  <a:srgbClr val="000000"/>
                </a:solidFill>
              </a:rPr>
              <a:t>Monomer:</a:t>
            </a:r>
            <a:r>
              <a:rPr lang="en-US" sz="3600" b="1">
                <a:solidFill>
                  <a:srgbClr val="000000"/>
                </a:solidFill>
              </a:rPr>
              <a:t> lipids are made of </a:t>
            </a:r>
            <a:r>
              <a:rPr lang="en-US" sz="3600" b="1" i="1" u="sng">
                <a:solidFill>
                  <a:srgbClr val="000000"/>
                </a:solidFill>
              </a:rPr>
              <a:t>a glycerol and fatty acid chains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1" u="sng">
              <a:solidFill>
                <a:srgbClr val="000000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3600" b="1" u="sng">
                <a:solidFill>
                  <a:srgbClr val="000000"/>
                </a:solidFill>
              </a:rPr>
              <a:t>Structure: </a:t>
            </a:r>
          </a:p>
        </p:txBody>
      </p:sp>
      <p:sp>
        <p:nvSpPr>
          <p:cNvPr id="93" name="Shape 93"/>
          <p:cNvSpPr/>
          <p:nvPr/>
        </p:nvSpPr>
        <p:spPr>
          <a:xfrm>
            <a:off x="685775" y="3653450"/>
            <a:ext cx="3418739" cy="2589678"/>
          </a:xfrm>
          <a:prstGeom prst="irregularSeal2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200" b="1" u="sng"/>
              <a:t>Elements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200" b="1"/>
              <a:t>C H O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725" y="2803475"/>
            <a:ext cx="4667549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29950" y="6056725"/>
            <a:ext cx="8531099" cy="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/>
              <a:t>Explain how the number of bonds is related to the amount of energy stored.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025" y="2859700"/>
            <a:ext cx="3774549" cy="37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Cherry Cream Soda"/>
                <a:ea typeface="Cherry Cream Soda"/>
                <a:cs typeface="Cherry Cream Soda"/>
                <a:sym typeface="Cherry Cream Soda"/>
              </a:rPr>
              <a:t>Examples of Lipids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0925" y="1600200"/>
            <a:ext cx="1695874" cy="18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475" y="2306025"/>
            <a:ext cx="2990849" cy="299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5350" y="4460850"/>
            <a:ext cx="3429899" cy="218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7886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>
                <a:solidFill>
                  <a:srgbClr val="000000"/>
                </a:solidFill>
              </a:rPr>
              <a:t>Think about your food ad….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On-screen Show (4:3)</PresentationFormat>
  <Paragraphs>89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label</vt:lpstr>
      <vt:lpstr>PowerPoint Presentation</vt:lpstr>
      <vt:lpstr>BIOMOLECULES</vt:lpstr>
      <vt:lpstr>Concept Map</vt:lpstr>
      <vt:lpstr>CARBOHYDRATES</vt:lpstr>
      <vt:lpstr>CARBOHYDRATES</vt:lpstr>
      <vt:lpstr>Examples of Carbohydrates</vt:lpstr>
      <vt:lpstr>LIPIDS (fats)</vt:lpstr>
      <vt:lpstr>Lipids</vt:lpstr>
      <vt:lpstr>Examples of Lipids</vt:lpstr>
      <vt:lpstr>PROTEINS</vt:lpstr>
      <vt:lpstr>Proteins</vt:lpstr>
      <vt:lpstr>Examples of Proteins</vt:lpstr>
      <vt:lpstr>NUCLEIC ACIDS</vt:lpstr>
      <vt:lpstr>Nucleic Acids</vt:lpstr>
      <vt:lpstr>Examples of Nucleic Acids</vt:lpstr>
      <vt:lpstr>PowerPoint Presentation</vt:lpstr>
      <vt:lpstr>Can you…...</vt:lpstr>
      <vt:lpstr>Next class = Biomolecule Lab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librando</dc:creator>
  <cp:lastModifiedBy>librando</cp:lastModifiedBy>
  <cp:revision>1</cp:revision>
  <dcterms:modified xsi:type="dcterms:W3CDTF">2014-09-04T03:49:17Z</dcterms:modified>
</cp:coreProperties>
</file>